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8"/>
  </p:notesMasterIdLst>
  <p:sldIdLst>
    <p:sldId id="417" r:id="rId2"/>
    <p:sldId id="418" r:id="rId3"/>
    <p:sldId id="419" r:id="rId4"/>
    <p:sldId id="420" r:id="rId5"/>
    <p:sldId id="421" r:id="rId6"/>
    <p:sldId id="422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88" autoAdjust="0"/>
    <p:restoredTop sz="79893" autoAdjust="0"/>
  </p:normalViewPr>
  <p:slideViewPr>
    <p:cSldViewPr>
      <p:cViewPr>
        <p:scale>
          <a:sx n="135" d="100"/>
          <a:sy n="135" d="100"/>
        </p:scale>
        <p:origin x="1208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500063-EE83-45D3-AD90-E731B290C656}" type="datetimeFigureOut">
              <a:rPr lang="en-US" smtClean="0"/>
              <a:t>6/21/20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838C1-C50B-4855-9D52-D3B05851D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73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81600" y="3433482"/>
            <a:ext cx="3505200" cy="90991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4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0"/>
            <a:ext cx="6400800" cy="304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74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29C2D-54C6-4DA2-B793-D3DC0B728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65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29C2D-54C6-4DA2-B793-D3DC0B728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441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22070" y="3773039"/>
            <a:ext cx="6056471" cy="663404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spc="200" baseline="0">
                <a:solidFill>
                  <a:srgbClr val="0070C0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822070" y="2841913"/>
            <a:ext cx="7543800" cy="93112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3600" b="1" spc="-50" baseline="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213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29C2D-54C6-4DA2-B793-D3DC0B728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6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29C2D-54C6-4DA2-B793-D3DC0B728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01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29C2D-54C6-4DA2-B793-D3DC0B728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8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29C2D-54C6-4DA2-B793-D3DC0B728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6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29C2D-54C6-4DA2-B793-D3DC0B728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4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29C2D-54C6-4DA2-B793-D3DC0B728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2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29C2D-54C6-4DA2-B793-D3DC0B728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29C2D-54C6-4DA2-B793-D3DC0B728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0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371600"/>
            <a:ext cx="8511480" cy="45720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BA037-7B08-4D5F-A0CC-8FAA2B4ECD44}" type="datetimeFigureOut">
              <a:rPr lang="en-US" smtClean="0"/>
              <a:t>6/21/20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153400" y="6477000"/>
            <a:ext cx="609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C4109D20-3EF8-4E3A-9080-C7A88128FCDD}" type="slidenum">
              <a:rPr lang="en-GB" sz="1100" smtClean="0">
                <a:solidFill>
                  <a:schemeClr val="bg1"/>
                </a:solidFill>
              </a:rPr>
              <a:pPr algn="r"/>
              <a:t>‹#›</a:t>
            </a:fld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-22412"/>
            <a:ext cx="9144000" cy="838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0" y="6477000"/>
            <a:ext cx="9144000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6934200" y="6500316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71B2078-A95C-41F0-87E1-83686ABECA5C}" type="slidenum">
              <a:rPr lang="en-GB" sz="1200" smtClean="0">
                <a:solidFill>
                  <a:schemeClr val="bg1"/>
                </a:solidFill>
              </a:rPr>
              <a:pPr algn="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01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75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1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just" defTabSz="914400" rtl="0" eaLnBrk="1" latinLnBrk="0" hangingPunct="1">
        <a:lnSpc>
          <a:spcPct val="150000"/>
        </a:lnSpc>
        <a:spcBef>
          <a:spcPct val="200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457200" indent="0" algn="just" defTabSz="914400" rtl="0" eaLnBrk="1" latinLnBrk="0" hangingPunct="1">
        <a:lnSpc>
          <a:spcPct val="150000"/>
        </a:lnSpc>
        <a:spcBef>
          <a:spcPct val="200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914400" indent="0" algn="just" defTabSz="914400" rtl="0" eaLnBrk="1" latinLnBrk="0" hangingPunct="1">
        <a:lnSpc>
          <a:spcPct val="150000"/>
        </a:lnSpc>
        <a:spcBef>
          <a:spcPct val="200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371600" indent="0" algn="just" defTabSz="914400" rtl="0" eaLnBrk="1" latinLnBrk="0" hangingPunct="1">
        <a:lnSpc>
          <a:spcPct val="150000"/>
        </a:lnSpc>
        <a:spcBef>
          <a:spcPct val="200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1828800" indent="0" algn="just" defTabSz="914400" rtl="0" eaLnBrk="1" latinLnBrk="0" hangingPunct="1">
        <a:lnSpc>
          <a:spcPct val="150000"/>
        </a:lnSpc>
        <a:spcBef>
          <a:spcPct val="200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1" descr="EC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5631354"/>
            <a:ext cx="1332411" cy="83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5"/>
          <p:cNvSpPr/>
          <p:nvPr/>
        </p:nvSpPr>
        <p:spPr>
          <a:xfrm>
            <a:off x="1737088" y="5788100"/>
            <a:ext cx="7105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dirty="0" smtClean="0">
                <a:solidFill>
                  <a:schemeClr val="accent1"/>
                </a:solidFill>
                <a:effectLst/>
              </a:rPr>
              <a:t>.</a:t>
            </a:r>
            <a:endParaRPr lang="en-US" sz="1400" dirty="0">
              <a:solidFill>
                <a:schemeClr val="accent1"/>
              </a:solidFill>
              <a:effectLst/>
            </a:endParaRPr>
          </a:p>
        </p:txBody>
      </p:sp>
      <p:sp>
        <p:nvSpPr>
          <p:cNvPr id="8" name="Title 4"/>
          <p:cNvSpPr>
            <a:spLocks noGrp="1"/>
          </p:cNvSpPr>
          <p:nvPr>
            <p:ph type="ctrTitle"/>
          </p:nvPr>
        </p:nvSpPr>
        <p:spPr>
          <a:xfrm>
            <a:off x="2483768" y="4509120"/>
            <a:ext cx="5472608" cy="909918"/>
          </a:xfrm>
        </p:spPr>
        <p:txBody>
          <a:bodyPr/>
          <a:lstStyle/>
          <a:p>
            <a:r>
              <a:rPr lang="en-US" sz="1600" b="0" dirty="0" smtClean="0"/>
              <a:t>Boris </a:t>
            </a:r>
            <a:r>
              <a:rPr lang="en-US" sz="1600" b="0" dirty="0" err="1" smtClean="0"/>
              <a:t>Safronov</a:t>
            </a:r>
            <a:r>
              <a:rPr lang="en-US" sz="1600" b="0" dirty="0" smtClean="0"/>
              <a:t>,</a:t>
            </a:r>
            <a:br>
              <a:rPr lang="en-US" sz="1600" b="0" dirty="0" smtClean="0"/>
            </a:br>
            <a:r>
              <a:rPr lang="en-US" sz="1600" b="0" dirty="0" smtClean="0"/>
              <a:t>Neuronal </a:t>
            </a:r>
            <a:r>
              <a:rPr lang="en-US" sz="1600" b="0" dirty="0"/>
              <a:t>Networks </a:t>
            </a:r>
            <a:r>
              <a:rPr lang="en-US" sz="1600" b="0" dirty="0" smtClean="0"/>
              <a:t>Group</a:t>
            </a:r>
            <a:r>
              <a:rPr lang="en-US" sz="1600" b="0" dirty="0"/>
              <a:t>, </a:t>
            </a:r>
            <a:r>
              <a:rPr lang="en-US" sz="1600" b="0" dirty="0" smtClean="0"/>
              <a:t/>
            </a:r>
            <a:br>
              <a:rPr lang="en-US" sz="1600" b="0" dirty="0" smtClean="0"/>
            </a:br>
            <a:r>
              <a:rPr lang="en-US" sz="1600" b="0" dirty="0" smtClean="0"/>
              <a:t>Institute </a:t>
            </a:r>
            <a:r>
              <a:rPr lang="en-US" sz="1600" b="0" dirty="0"/>
              <a:t>of Cellular and Molecular Biology</a:t>
            </a:r>
            <a:r>
              <a:rPr lang="en-US" sz="1600" b="0" dirty="0" smtClean="0"/>
              <a:t>, Porto, </a:t>
            </a:r>
            <a:r>
              <a:rPr lang="en-US" sz="1600" b="0" dirty="0"/>
              <a:t>Portugal</a:t>
            </a:r>
            <a:r>
              <a:rPr lang="en-US" sz="1600" dirty="0"/>
              <a:t/>
            </a:r>
            <a:br>
              <a:rPr lang="en-US" sz="1600" dirty="0"/>
            </a:br>
            <a:endParaRPr lang="en-GB" sz="1600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89971"/>
              </p:ext>
            </p:extLst>
          </p:nvPr>
        </p:nvGraphicFramePr>
        <p:xfrm>
          <a:off x="1043608" y="3068960"/>
          <a:ext cx="7189035" cy="864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90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hu-HU" sz="200" dirty="0">
                          <a:effectLst/>
                        </a:rPr>
                        <a:t> </a:t>
                      </a:r>
                      <a:r>
                        <a:rPr lang="en-GB" sz="2400" dirty="0" smtClean="0">
                          <a:effectLst/>
                        </a:rPr>
                        <a:t>Porto Meeting</a:t>
                      </a:r>
                      <a:endParaRPr lang="de-DE" sz="16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June 22, 2020</a:t>
                      </a:r>
                      <a:endParaRPr lang="de-DE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9" name="Picture 1"/>
          <p:cNvPicPr/>
          <p:nvPr/>
        </p:nvPicPr>
        <p:blipFill>
          <a:blip r:embed="rId3"/>
          <a:stretch>
            <a:fillRect/>
          </a:stretch>
        </p:blipFill>
        <p:spPr>
          <a:xfrm>
            <a:off x="1511922" y="905088"/>
            <a:ext cx="5724373" cy="1659816"/>
          </a:xfrm>
          <a:prstGeom prst="rect">
            <a:avLst/>
          </a:prstGeom>
        </p:spPr>
      </p:pic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634479"/>
              </p:ext>
            </p:extLst>
          </p:nvPr>
        </p:nvGraphicFramePr>
        <p:xfrm>
          <a:off x="1737088" y="5944556"/>
          <a:ext cx="6075272" cy="420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75272">
                  <a:extLst>
                    <a:ext uri="{9D8B030D-6E8A-4147-A177-3AD203B41FA5}">
                      <a16:colId xmlns="" xmlns:a16="http://schemas.microsoft.com/office/drawing/2014/main" val="30707372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This project has received funding from the European Union’s H2020 Programme for Coordination and support action under grant agreement no 857562.</a:t>
                      </a:r>
                      <a:endParaRPr lang="de-AT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91938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03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151734" y="1484785"/>
            <a:ext cx="8511480" cy="230425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The </a:t>
            </a:r>
            <a:r>
              <a:rPr lang="en-US" sz="2200" dirty="0" smtClean="0"/>
              <a:t>objective </a:t>
            </a:r>
            <a:r>
              <a:rPr lang="en-US" sz="2200" dirty="0"/>
              <a:t>of WP2 is to improve scientific excellence of early stage researchers </a:t>
            </a:r>
            <a:r>
              <a:rPr lang="en-US" sz="2200" dirty="0" smtClean="0"/>
              <a:t>(BSc, MSc </a:t>
            </a:r>
            <a:r>
              <a:rPr lang="en-US" sz="2200" dirty="0"/>
              <a:t>and PhD </a:t>
            </a:r>
            <a:r>
              <a:rPr lang="en-US" sz="2200" dirty="0" smtClean="0"/>
              <a:t>students) at the </a:t>
            </a:r>
            <a:r>
              <a:rPr lang="en-US" sz="2200" dirty="0"/>
              <a:t>BIPH and other </a:t>
            </a:r>
            <a:r>
              <a:rPr lang="en-US" sz="2200" dirty="0" smtClean="0"/>
              <a:t>graduate </a:t>
            </a:r>
            <a:r>
              <a:rPr lang="en-US" sz="2200" dirty="0"/>
              <a:t>schools in </a:t>
            </a:r>
            <a:r>
              <a:rPr lang="en-US" sz="2200" dirty="0" smtClean="0"/>
              <a:t>the </a:t>
            </a:r>
            <a:r>
              <a:rPr lang="en-US" sz="2200" dirty="0"/>
              <a:t>field of </a:t>
            </a:r>
            <a:r>
              <a:rPr lang="en-US" sz="2200" dirty="0" smtClean="0"/>
              <a:t>Neuroscience </a:t>
            </a:r>
            <a:r>
              <a:rPr lang="en-US" sz="2200" dirty="0"/>
              <a:t>by </a:t>
            </a:r>
            <a:r>
              <a:rPr lang="en-US" sz="2200" dirty="0" smtClean="0"/>
              <a:t>increasing their level of professional education.</a:t>
            </a:r>
            <a:endParaRPr lang="en-US" sz="2200" dirty="0"/>
          </a:p>
        </p:txBody>
      </p:sp>
      <p:sp>
        <p:nvSpPr>
          <p:cNvPr id="3" name="Rechteck 2"/>
          <p:cNvSpPr/>
          <p:nvPr/>
        </p:nvSpPr>
        <p:spPr>
          <a:xfrm>
            <a:off x="406714" y="260648"/>
            <a:ext cx="8245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b="1" dirty="0" smtClean="0">
                <a:solidFill>
                  <a:schemeClr val="bg1"/>
                </a:solidFill>
              </a:rPr>
              <a:t>WP2 </a:t>
            </a:r>
            <a:r>
              <a:rPr lang="de-AT" b="1" dirty="0">
                <a:solidFill>
                  <a:schemeClr val="bg1"/>
                </a:solidFill>
              </a:rPr>
              <a:t>- </a:t>
            </a:r>
            <a:r>
              <a:rPr lang="en-US" b="1" dirty="0">
                <a:solidFill>
                  <a:schemeClr val="bg1"/>
                </a:solidFill>
              </a:rPr>
              <a:t>Education of early stage researchers in Ukraine</a:t>
            </a:r>
            <a:endParaRPr lang="de-A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80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b="1" dirty="0"/>
              <a:t>Task </a:t>
            </a:r>
            <a:r>
              <a:rPr lang="uk-UA" sz="2200" b="1" dirty="0" smtClean="0"/>
              <a:t>2</a:t>
            </a:r>
            <a:r>
              <a:rPr lang="en-US" sz="2200" b="1" dirty="0" smtClean="0"/>
              <a:t>.1</a:t>
            </a:r>
            <a:r>
              <a:rPr lang="en-US" sz="2200" b="1" dirty="0"/>
              <a:t>. Organization of </a:t>
            </a:r>
            <a:r>
              <a:rPr lang="en-US" sz="2200" b="1" dirty="0" smtClean="0"/>
              <a:t>the Educational Committee</a:t>
            </a:r>
          </a:p>
          <a:p>
            <a:endParaRPr lang="uk-UA" sz="2200" b="1" dirty="0" smtClean="0"/>
          </a:p>
          <a:p>
            <a:r>
              <a:rPr lang="de-AT" sz="2200" b="1" dirty="0" smtClean="0"/>
              <a:t>Task </a:t>
            </a:r>
            <a:r>
              <a:rPr lang="uk-UA" sz="2200" b="1" dirty="0" smtClean="0"/>
              <a:t>2</a:t>
            </a:r>
            <a:r>
              <a:rPr lang="de-AT" sz="2200" b="1" dirty="0" smtClean="0"/>
              <a:t>.2</a:t>
            </a:r>
            <a:r>
              <a:rPr lang="de-AT" sz="2200" b="1" dirty="0"/>
              <a:t>. </a:t>
            </a:r>
            <a:r>
              <a:rPr lang="en-US" sz="2200" b="1" dirty="0" smtClean="0"/>
              <a:t>Workshop </a:t>
            </a:r>
            <a:r>
              <a:rPr lang="en-US" sz="2200" b="1" dirty="0"/>
              <a:t>“Biophysical </a:t>
            </a:r>
            <a:r>
              <a:rPr lang="en-US" sz="2200" b="1" dirty="0" smtClean="0"/>
              <a:t>Methods </a:t>
            </a:r>
            <a:r>
              <a:rPr lang="en-US" sz="2200" b="1" dirty="0"/>
              <a:t>in Neuroscience</a:t>
            </a:r>
            <a:r>
              <a:rPr lang="en-US" sz="2200" b="1" dirty="0" smtClean="0"/>
              <a:t>” (could not be held, </a:t>
            </a:r>
            <a:r>
              <a:rPr lang="en-US" sz="2200" b="1" dirty="0" smtClean="0">
                <a:solidFill>
                  <a:srgbClr val="FF0000"/>
                </a:solidFill>
              </a:rPr>
              <a:t>COVID-19</a:t>
            </a:r>
            <a:r>
              <a:rPr lang="en-US" sz="2200" b="1" dirty="0" smtClean="0"/>
              <a:t>)</a:t>
            </a:r>
            <a:endParaRPr lang="de-AT" sz="2200" b="1" dirty="0"/>
          </a:p>
          <a:p>
            <a:endParaRPr lang="en-US" sz="2200" b="1" dirty="0" smtClean="0"/>
          </a:p>
          <a:p>
            <a:r>
              <a:rPr lang="en-US" sz="2200" b="1" dirty="0" smtClean="0"/>
              <a:t>Task </a:t>
            </a:r>
            <a:r>
              <a:rPr lang="uk-UA" sz="2200" b="1" dirty="0" smtClean="0"/>
              <a:t>2</a:t>
            </a:r>
            <a:r>
              <a:rPr lang="en-US" sz="2200" b="1" dirty="0" smtClean="0"/>
              <a:t>.3</a:t>
            </a:r>
            <a:r>
              <a:rPr lang="en-US" sz="2200" b="1" dirty="0"/>
              <a:t>. Summer </a:t>
            </a:r>
            <a:r>
              <a:rPr lang="en-US" sz="2200" b="1" dirty="0" smtClean="0"/>
              <a:t>School </a:t>
            </a:r>
            <a:r>
              <a:rPr lang="en-US" sz="2200" b="1" dirty="0"/>
              <a:t>(could not be held, </a:t>
            </a:r>
            <a:r>
              <a:rPr lang="en-US" sz="2200" b="1" dirty="0" smtClean="0">
                <a:solidFill>
                  <a:srgbClr val="FF0000"/>
                </a:solidFill>
              </a:rPr>
              <a:t>COVID-19</a:t>
            </a:r>
            <a:r>
              <a:rPr lang="en-US" sz="2200" b="1" dirty="0"/>
              <a:t>)</a:t>
            </a:r>
          </a:p>
          <a:p>
            <a:endParaRPr lang="de-AT" dirty="0"/>
          </a:p>
        </p:txBody>
      </p:sp>
      <p:sp>
        <p:nvSpPr>
          <p:cNvPr id="3" name="Rechteck 2"/>
          <p:cNvSpPr/>
          <p:nvPr/>
        </p:nvSpPr>
        <p:spPr>
          <a:xfrm>
            <a:off x="406714" y="323364"/>
            <a:ext cx="8245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b="1" dirty="0" smtClean="0">
                <a:solidFill>
                  <a:schemeClr val="bg1"/>
                </a:solidFill>
              </a:rPr>
              <a:t>WP2 </a:t>
            </a:r>
            <a:r>
              <a:rPr lang="de-AT" b="1" dirty="0">
                <a:solidFill>
                  <a:schemeClr val="bg1"/>
                </a:solidFill>
              </a:rPr>
              <a:t>- </a:t>
            </a:r>
            <a:r>
              <a:rPr lang="en-US" b="1" dirty="0">
                <a:solidFill>
                  <a:schemeClr val="bg1"/>
                </a:solidFill>
              </a:rPr>
              <a:t>Education of early stage researchers in Ukraine</a:t>
            </a:r>
            <a:endParaRPr lang="de-A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93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273821" y="1142999"/>
            <a:ext cx="8511480" cy="4572001"/>
          </a:xfrm>
        </p:spPr>
        <p:txBody>
          <a:bodyPr/>
          <a:lstStyle/>
          <a:p>
            <a:r>
              <a:rPr lang="en-US" sz="2000" b="1" dirty="0"/>
              <a:t>Task </a:t>
            </a:r>
            <a:r>
              <a:rPr lang="en-US" sz="2000" b="1" dirty="0" smtClean="0"/>
              <a:t>2.1</a:t>
            </a:r>
            <a:r>
              <a:rPr lang="en-US" sz="2000" b="1" dirty="0"/>
              <a:t>. Organization of </a:t>
            </a:r>
            <a:r>
              <a:rPr lang="en-US" sz="2000" b="1" dirty="0" smtClean="0"/>
              <a:t>the Educational </a:t>
            </a:r>
            <a:r>
              <a:rPr lang="en-US" sz="2000" b="1" dirty="0"/>
              <a:t>Committee</a:t>
            </a:r>
          </a:p>
          <a:p>
            <a:r>
              <a:rPr lang="en-US" sz="2000" dirty="0" smtClean="0"/>
              <a:t>The Educational </a:t>
            </a:r>
            <a:r>
              <a:rPr lang="en-US" sz="2000" dirty="0"/>
              <a:t>Committee </a:t>
            </a:r>
            <a:r>
              <a:rPr lang="en-US" sz="2000" dirty="0" smtClean="0"/>
              <a:t>has been organized as planned.</a:t>
            </a:r>
          </a:p>
          <a:p>
            <a:r>
              <a:rPr lang="en-US" sz="2000" b="1" i="1" dirty="0" smtClean="0">
                <a:solidFill>
                  <a:srgbClr val="0070C0"/>
                </a:solidFill>
              </a:rPr>
              <a:t>Arthur </a:t>
            </a:r>
            <a:r>
              <a:rPr lang="en-US" sz="2000" b="1" i="1" dirty="0" err="1">
                <a:solidFill>
                  <a:srgbClr val="0070C0"/>
                </a:solidFill>
              </a:rPr>
              <a:t>Konnerth</a:t>
            </a:r>
            <a:r>
              <a:rPr lang="en-US" sz="2000" i="1" dirty="0">
                <a:solidFill>
                  <a:srgbClr val="0070C0"/>
                </a:solidFill>
              </a:rPr>
              <a:t> (TUM), </a:t>
            </a:r>
            <a:r>
              <a:rPr lang="en-US" sz="2000" i="1" dirty="0" smtClean="0">
                <a:solidFill>
                  <a:srgbClr val="0070C0"/>
                </a:solidFill>
              </a:rPr>
              <a:t>Boris </a:t>
            </a:r>
            <a:r>
              <a:rPr lang="en-US" sz="2000" i="1" dirty="0" err="1">
                <a:solidFill>
                  <a:srgbClr val="0070C0"/>
                </a:solidFill>
              </a:rPr>
              <a:t>Safronov</a:t>
            </a:r>
            <a:r>
              <a:rPr lang="en-US" sz="2000" i="1" dirty="0">
                <a:solidFill>
                  <a:srgbClr val="0070C0"/>
                </a:solidFill>
              </a:rPr>
              <a:t> (IBCM), </a:t>
            </a:r>
            <a:r>
              <a:rPr lang="en-US" sz="2000" i="1" dirty="0" err="1">
                <a:solidFill>
                  <a:srgbClr val="0070C0"/>
                </a:solidFill>
              </a:rPr>
              <a:t>Bezhan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Sharopov</a:t>
            </a:r>
            <a:r>
              <a:rPr lang="en-US" sz="2000" i="1" dirty="0">
                <a:solidFill>
                  <a:srgbClr val="0070C0"/>
                </a:solidFill>
              </a:rPr>
              <a:t> (BIPH), </a:t>
            </a:r>
            <a:r>
              <a:rPr lang="en-US" sz="2000" i="1" dirty="0" err="1">
                <a:solidFill>
                  <a:srgbClr val="0070C0"/>
                </a:solidFill>
              </a:rPr>
              <a:t>Andrii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Cherninskyi</a:t>
            </a:r>
            <a:r>
              <a:rPr lang="en-US" sz="2000" i="1" dirty="0">
                <a:solidFill>
                  <a:srgbClr val="0070C0"/>
                </a:solidFill>
              </a:rPr>
              <a:t> (BIPH</a:t>
            </a:r>
            <a:r>
              <a:rPr lang="en-US" sz="2000" i="1" dirty="0" smtClean="0">
                <a:solidFill>
                  <a:srgbClr val="0070C0"/>
                </a:solidFill>
              </a:rPr>
              <a:t>) and Olga </a:t>
            </a:r>
            <a:r>
              <a:rPr lang="en-US" sz="2000" i="1" dirty="0" err="1">
                <a:solidFill>
                  <a:srgbClr val="0070C0"/>
                </a:solidFill>
              </a:rPr>
              <a:t>Lyubanova</a:t>
            </a:r>
            <a:r>
              <a:rPr lang="en-US" sz="2000" i="1" dirty="0">
                <a:solidFill>
                  <a:srgbClr val="0070C0"/>
                </a:solidFill>
              </a:rPr>
              <a:t> (BIPH</a:t>
            </a:r>
            <a:r>
              <a:rPr lang="en-US" sz="2000" i="1" dirty="0" smtClean="0">
                <a:solidFill>
                  <a:srgbClr val="0070C0"/>
                </a:solidFill>
              </a:rPr>
              <a:t>)</a:t>
            </a:r>
            <a:r>
              <a:rPr lang="en-US" sz="2000" dirty="0" smtClean="0"/>
              <a:t>. </a:t>
            </a:r>
          </a:p>
          <a:p>
            <a:r>
              <a:rPr lang="en-US" sz="2000" dirty="0" smtClean="0"/>
              <a:t>The Committee plans the </a:t>
            </a:r>
            <a:r>
              <a:rPr lang="en-US" sz="2000" dirty="0"/>
              <a:t>educational process of </a:t>
            </a:r>
            <a:r>
              <a:rPr lang="en-US" sz="2000" dirty="0" smtClean="0"/>
              <a:t>the BSc </a:t>
            </a:r>
            <a:r>
              <a:rPr lang="en-US" sz="2000" dirty="0"/>
              <a:t>and MSc students in </a:t>
            </a:r>
            <a:r>
              <a:rPr lang="en-US" sz="2000" dirty="0" smtClean="0"/>
              <a:t>the BIPH </a:t>
            </a:r>
            <a:r>
              <a:rPr lang="en-US" sz="2000" dirty="0"/>
              <a:t>and </a:t>
            </a:r>
            <a:r>
              <a:rPr lang="en-US" sz="2000" dirty="0" smtClean="0"/>
              <a:t>Ukraine. The Committee is working </a:t>
            </a:r>
            <a:r>
              <a:rPr lang="en-US" sz="2000" dirty="0"/>
              <a:t>in close collaboration with the Knowledge Transfer Committee to choose lecturers </a:t>
            </a:r>
            <a:r>
              <a:rPr lang="en-US" sz="2000" dirty="0" smtClean="0"/>
              <a:t>and </a:t>
            </a:r>
            <a:r>
              <a:rPr lang="en-US" sz="2000" dirty="0" smtClean="0"/>
              <a:t>prepare </a:t>
            </a:r>
            <a:r>
              <a:rPr lang="en-US" sz="2000" dirty="0" smtClean="0"/>
              <a:t>programs for the Schools </a:t>
            </a:r>
            <a:r>
              <a:rPr lang="en-US" sz="2000" dirty="0"/>
              <a:t>and </a:t>
            </a:r>
            <a:r>
              <a:rPr lang="en-US" sz="2000" dirty="0" smtClean="0"/>
              <a:t>Workshops, </a:t>
            </a:r>
            <a:r>
              <a:rPr lang="en-US" sz="2000" dirty="0"/>
              <a:t>to attract </a:t>
            </a:r>
            <a:r>
              <a:rPr lang="en-US" sz="2000" dirty="0" smtClean="0"/>
              <a:t>best participants</a:t>
            </a:r>
            <a:r>
              <a:rPr lang="en-US" sz="2000" dirty="0"/>
              <a:t>, </a:t>
            </a:r>
            <a:r>
              <a:rPr lang="en-US" sz="2000" dirty="0" smtClean="0"/>
              <a:t>as well as to analyze results.</a:t>
            </a:r>
          </a:p>
          <a:p>
            <a:endParaRPr lang="en-US" sz="2000" dirty="0"/>
          </a:p>
          <a:p>
            <a:endParaRPr lang="de-AT" sz="2000" dirty="0"/>
          </a:p>
        </p:txBody>
      </p:sp>
      <p:sp>
        <p:nvSpPr>
          <p:cNvPr id="3" name="Rechteck 2"/>
          <p:cNvSpPr/>
          <p:nvPr/>
        </p:nvSpPr>
        <p:spPr>
          <a:xfrm>
            <a:off x="406714" y="260648"/>
            <a:ext cx="8245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b="1" dirty="0" smtClean="0">
                <a:solidFill>
                  <a:schemeClr val="bg1"/>
                </a:solidFill>
              </a:rPr>
              <a:t>WP2 </a:t>
            </a:r>
            <a:r>
              <a:rPr lang="de-AT" b="1" dirty="0">
                <a:solidFill>
                  <a:schemeClr val="bg1"/>
                </a:solidFill>
              </a:rPr>
              <a:t>- </a:t>
            </a:r>
            <a:r>
              <a:rPr lang="en-US" b="1" dirty="0">
                <a:solidFill>
                  <a:schemeClr val="bg1"/>
                </a:solidFill>
              </a:rPr>
              <a:t>Education of early stage researchers in Ukraine</a:t>
            </a:r>
            <a:endParaRPr lang="de-A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10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273821" y="1124744"/>
            <a:ext cx="8511480" cy="4572001"/>
          </a:xfrm>
        </p:spPr>
        <p:txBody>
          <a:bodyPr/>
          <a:lstStyle/>
          <a:p>
            <a:r>
              <a:rPr lang="en-US" sz="2000" b="1" dirty="0"/>
              <a:t>Task </a:t>
            </a:r>
            <a:r>
              <a:rPr lang="en-US" sz="2000" b="1" dirty="0" smtClean="0"/>
              <a:t>2.2</a:t>
            </a:r>
            <a:r>
              <a:rPr lang="en-US" sz="2000" b="1" dirty="0"/>
              <a:t>. </a:t>
            </a:r>
            <a:r>
              <a:rPr lang="en-US" sz="2000" b="1" dirty="0" smtClean="0"/>
              <a:t>Workshop </a:t>
            </a:r>
            <a:r>
              <a:rPr lang="en-US" sz="2000" b="1" dirty="0"/>
              <a:t>“Biophysical </a:t>
            </a:r>
            <a:r>
              <a:rPr lang="en-US" sz="2000" b="1" dirty="0" smtClean="0"/>
              <a:t>Methods </a:t>
            </a:r>
            <a:r>
              <a:rPr lang="en-US" sz="2000" b="1" dirty="0"/>
              <a:t>in Neuroscience” </a:t>
            </a:r>
            <a:endParaRPr lang="en-US" sz="2000" b="1" dirty="0" smtClean="0"/>
          </a:p>
          <a:p>
            <a:r>
              <a:rPr lang="en-US" sz="1800" dirty="0" smtClean="0"/>
              <a:t>This </a:t>
            </a:r>
            <a:r>
              <a:rPr lang="en-US" sz="1800" dirty="0"/>
              <a:t>Student Workshop </a:t>
            </a:r>
            <a:r>
              <a:rPr lang="en-US" sz="1800" dirty="0" smtClean="0"/>
              <a:t>was annually held in spring at the </a:t>
            </a:r>
            <a:r>
              <a:rPr lang="en-US" sz="1800" dirty="0" err="1"/>
              <a:t>Bogomoletz</a:t>
            </a:r>
            <a:r>
              <a:rPr lang="en-US" sz="1800" dirty="0"/>
              <a:t> Institute of Physiology (Kiev, Ukraine) </a:t>
            </a:r>
            <a:r>
              <a:rPr lang="en-US" sz="1800" dirty="0" smtClean="0"/>
              <a:t>during the last 13 </a:t>
            </a:r>
            <a:r>
              <a:rPr lang="en-US" sz="1800" dirty="0"/>
              <a:t>years. In </a:t>
            </a:r>
            <a:r>
              <a:rPr lang="en-US" sz="1800" dirty="0" smtClean="0"/>
              <a:t>2020, the </a:t>
            </a:r>
            <a:r>
              <a:rPr lang="en-US" sz="1800" dirty="0"/>
              <a:t>Workshop </a:t>
            </a:r>
            <a:r>
              <a:rPr lang="en-US" sz="1800" dirty="0" smtClean="0"/>
              <a:t>was planned in April, but had to be re-scheduled for October. The aim </a:t>
            </a:r>
            <a:r>
              <a:rPr lang="en-US" sz="1800" dirty="0"/>
              <a:t>of this event is to promote </a:t>
            </a:r>
            <a:r>
              <a:rPr lang="en-US" sz="1800" dirty="0" smtClean="0"/>
              <a:t>the state-of-the-art methods, </a:t>
            </a:r>
            <a:r>
              <a:rPr lang="en-US" sz="1800" dirty="0"/>
              <a:t>which are </a:t>
            </a:r>
            <a:r>
              <a:rPr lang="en-US" sz="1800" dirty="0" smtClean="0"/>
              <a:t>used in the neuroscience research, </a:t>
            </a:r>
            <a:r>
              <a:rPr lang="en-US" sz="1800" dirty="0"/>
              <a:t>for </a:t>
            </a:r>
            <a:r>
              <a:rPr lang="en-US" sz="1800" dirty="0" smtClean="0"/>
              <a:t>the early </a:t>
            </a:r>
            <a:r>
              <a:rPr lang="en-US" sz="1800" dirty="0"/>
              <a:t>stage </a:t>
            </a:r>
            <a:r>
              <a:rPr lang="en-US" sz="1800" dirty="0" smtClean="0"/>
              <a:t>researchers, some of which will be recruited to the PhD </a:t>
            </a:r>
            <a:r>
              <a:rPr lang="en-US" sz="1800" dirty="0"/>
              <a:t>Neuroscience </a:t>
            </a:r>
            <a:r>
              <a:rPr lang="en-US" sz="1800" dirty="0" smtClean="0"/>
              <a:t>Program </a:t>
            </a:r>
            <a:r>
              <a:rPr lang="en-US" sz="1800" dirty="0"/>
              <a:t>at </a:t>
            </a:r>
            <a:r>
              <a:rPr lang="en-US" sz="1800" dirty="0" smtClean="0"/>
              <a:t>the BIPH</a:t>
            </a:r>
            <a:r>
              <a:rPr lang="en-US" sz="1800" dirty="0"/>
              <a:t>. The school </a:t>
            </a:r>
            <a:r>
              <a:rPr lang="en-US" sz="1800" dirty="0" smtClean="0"/>
              <a:t>will consist </a:t>
            </a:r>
            <a:r>
              <a:rPr lang="en-US" sz="1800" dirty="0"/>
              <a:t>of lectures and practical </a:t>
            </a:r>
            <a:r>
              <a:rPr lang="en-US" sz="1800" dirty="0" smtClean="0"/>
              <a:t>courses. </a:t>
            </a:r>
          </a:p>
          <a:p>
            <a:r>
              <a:rPr lang="en-US" sz="1800" dirty="0" smtClean="0"/>
              <a:t>Using support </a:t>
            </a:r>
            <a:r>
              <a:rPr lang="en-US" sz="1800" dirty="0"/>
              <a:t>from the </a:t>
            </a:r>
            <a:r>
              <a:rPr lang="en-US" sz="1800" dirty="0" smtClean="0"/>
              <a:t>NEUROTWIN, we shall increase the </a:t>
            </a:r>
            <a:r>
              <a:rPr lang="en-US" sz="1800" dirty="0"/>
              <a:t>number of students </a:t>
            </a:r>
            <a:r>
              <a:rPr lang="en-US" sz="1800" dirty="0" smtClean="0"/>
              <a:t>to </a:t>
            </a:r>
            <a:r>
              <a:rPr lang="en-US" sz="1800" dirty="0"/>
              <a:t>70 </a:t>
            </a:r>
            <a:r>
              <a:rPr lang="en-US" sz="1800" dirty="0" smtClean="0"/>
              <a:t>and partially </a:t>
            </a:r>
            <a:r>
              <a:rPr lang="en-US" sz="1800" dirty="0"/>
              <a:t>or completely </a:t>
            </a:r>
            <a:r>
              <a:rPr lang="en-US" sz="1800" dirty="0" smtClean="0"/>
              <a:t>cover their </a:t>
            </a:r>
            <a:r>
              <a:rPr lang="en-US" sz="1800" dirty="0"/>
              <a:t>travel </a:t>
            </a:r>
            <a:r>
              <a:rPr lang="en-US" sz="1800" dirty="0" smtClean="0"/>
              <a:t>expenses.</a:t>
            </a:r>
            <a:endParaRPr lang="en-US" sz="1800" dirty="0"/>
          </a:p>
          <a:p>
            <a:endParaRPr lang="de-AT" dirty="0"/>
          </a:p>
        </p:txBody>
      </p:sp>
      <p:sp>
        <p:nvSpPr>
          <p:cNvPr id="3" name="Rechteck 2"/>
          <p:cNvSpPr/>
          <p:nvPr/>
        </p:nvSpPr>
        <p:spPr>
          <a:xfrm>
            <a:off x="406714" y="260648"/>
            <a:ext cx="8245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b="1" dirty="0" smtClean="0">
                <a:solidFill>
                  <a:schemeClr val="bg1"/>
                </a:solidFill>
              </a:rPr>
              <a:t>WP2 </a:t>
            </a:r>
            <a:r>
              <a:rPr lang="de-AT" b="1" dirty="0">
                <a:solidFill>
                  <a:schemeClr val="bg1"/>
                </a:solidFill>
              </a:rPr>
              <a:t>- </a:t>
            </a:r>
            <a:r>
              <a:rPr lang="en-US" b="1" dirty="0">
                <a:solidFill>
                  <a:schemeClr val="bg1"/>
                </a:solidFill>
              </a:rPr>
              <a:t>Education of early stage researchers in Ukraine</a:t>
            </a:r>
            <a:endParaRPr lang="de-A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03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323527" y="908720"/>
            <a:ext cx="8568953" cy="5184576"/>
          </a:xfrm>
        </p:spPr>
        <p:txBody>
          <a:bodyPr/>
          <a:lstStyle/>
          <a:p>
            <a:r>
              <a:rPr lang="en-US" sz="2000" b="1" dirty="0"/>
              <a:t>Task </a:t>
            </a:r>
            <a:r>
              <a:rPr lang="en-US" sz="2000" b="1" dirty="0" smtClean="0"/>
              <a:t>2.3</a:t>
            </a:r>
            <a:r>
              <a:rPr lang="en-US" sz="2000" b="1" dirty="0"/>
              <a:t>. </a:t>
            </a:r>
            <a:r>
              <a:rPr lang="en-US" sz="2000" b="1" dirty="0" smtClean="0"/>
              <a:t>Students Summer </a:t>
            </a:r>
            <a:r>
              <a:rPr lang="en-US" sz="2000" b="1" dirty="0"/>
              <a:t>School </a:t>
            </a:r>
          </a:p>
          <a:p>
            <a:r>
              <a:rPr lang="en-US" sz="2000" dirty="0" smtClean="0"/>
              <a:t>This </a:t>
            </a:r>
            <a:r>
              <a:rPr lang="en-US" sz="2000" dirty="0" smtClean="0"/>
              <a:t>Summer </a:t>
            </a:r>
            <a:r>
              <a:rPr lang="en-US" sz="2000" dirty="0"/>
              <a:t>School </a:t>
            </a:r>
            <a:r>
              <a:rPr lang="en-US" sz="2000" dirty="0" smtClean="0"/>
              <a:t>was planned to be held at the </a:t>
            </a:r>
            <a:r>
              <a:rPr lang="en-US" sz="2000" dirty="0" err="1"/>
              <a:t>Bogomoletz</a:t>
            </a:r>
            <a:r>
              <a:rPr lang="en-US" sz="2000" dirty="0"/>
              <a:t> Institute of Physiology (Kiev, Ukraine) </a:t>
            </a:r>
            <a:r>
              <a:rPr lang="en-US" sz="2000" dirty="0" smtClean="0"/>
              <a:t>in May, 2020, </a:t>
            </a:r>
            <a:r>
              <a:rPr lang="en-US" sz="2000" dirty="0" smtClean="0">
                <a:solidFill>
                  <a:schemeClr val="tx1"/>
                </a:solidFill>
              </a:rPr>
              <a:t>but it had to be re-scheduled for May 2021</a:t>
            </a:r>
            <a:r>
              <a:rPr lang="en-US" sz="2000" dirty="0" smtClean="0"/>
              <a:t>. </a:t>
            </a:r>
            <a:r>
              <a:rPr lang="en-US" sz="2000" dirty="0"/>
              <a:t>This is an annual </a:t>
            </a:r>
            <a:r>
              <a:rPr lang="en-US" sz="2000" dirty="0" smtClean="0"/>
              <a:t>collaborative project developed with the Georgia </a:t>
            </a:r>
            <a:r>
              <a:rPr lang="en-US" sz="2000" dirty="0"/>
              <a:t>State </a:t>
            </a:r>
            <a:r>
              <a:rPr lang="en-US" sz="2000" dirty="0" smtClean="0"/>
              <a:t>University (Atlanta, USA). </a:t>
            </a:r>
            <a:r>
              <a:rPr lang="en-US" sz="2000" dirty="0"/>
              <a:t>In the framework of the </a:t>
            </a:r>
            <a:r>
              <a:rPr lang="en-US" sz="2000" dirty="0" smtClean="0"/>
              <a:t>NEUROTWIN, </a:t>
            </a:r>
            <a:r>
              <a:rPr lang="en-US" sz="2000" dirty="0" smtClean="0"/>
              <a:t>the </a:t>
            </a:r>
            <a:r>
              <a:rPr lang="en-US" sz="2000" dirty="0"/>
              <a:t>Summer School</a:t>
            </a:r>
            <a:r>
              <a:rPr lang="en-US" sz="2000" dirty="0" smtClean="0"/>
              <a:t> </a:t>
            </a:r>
            <a:r>
              <a:rPr lang="en-US" sz="2000" dirty="0"/>
              <a:t>will </a:t>
            </a:r>
            <a:r>
              <a:rPr lang="en-US" sz="2000" dirty="0" smtClean="0"/>
              <a:t>focus </a:t>
            </a:r>
            <a:r>
              <a:rPr lang="en-US" sz="2000" dirty="0"/>
              <a:t>on the computational </a:t>
            </a:r>
            <a:r>
              <a:rPr lang="en-US" sz="2000" dirty="0" smtClean="0"/>
              <a:t>neuroscience as well as experimental approaches available at the BIPH. </a:t>
            </a:r>
            <a:r>
              <a:rPr lang="en-US" sz="2000" dirty="0"/>
              <a:t>The program will provide insight into a broad range of </a:t>
            </a:r>
            <a:r>
              <a:rPr lang="en-US" sz="2000" dirty="0" smtClean="0"/>
              <a:t>topics, organized by </a:t>
            </a:r>
            <a:r>
              <a:rPr lang="en-US" sz="2000" dirty="0" smtClean="0"/>
              <a:t>the Georgia </a:t>
            </a:r>
            <a:r>
              <a:rPr lang="en-US" sz="2000" dirty="0"/>
              <a:t>State </a:t>
            </a:r>
            <a:r>
              <a:rPr lang="en-US" sz="2000" dirty="0" smtClean="0"/>
              <a:t>University </a:t>
            </a:r>
            <a:r>
              <a:rPr lang="en-US" sz="2000" dirty="0"/>
              <a:t>in close collaboration with the Neuroscience Division of </a:t>
            </a:r>
            <a:r>
              <a:rPr lang="en-US" sz="2000" dirty="0" smtClean="0"/>
              <a:t>the BIPH</a:t>
            </a:r>
            <a:r>
              <a:rPr lang="en-US" sz="2000" dirty="0"/>
              <a:t>. The </a:t>
            </a:r>
            <a:r>
              <a:rPr lang="en-US" sz="2000" dirty="0" smtClean="0"/>
              <a:t>aim </a:t>
            </a:r>
            <a:r>
              <a:rPr lang="en-US" sz="2000" dirty="0"/>
              <a:t>of the project is to promote science among </a:t>
            </a:r>
            <a:r>
              <a:rPr lang="en-US" sz="2000" dirty="0" smtClean="0"/>
              <a:t>students. NEUROTWIN will support participation of </a:t>
            </a:r>
            <a:r>
              <a:rPr lang="en-US" sz="2000" dirty="0"/>
              <a:t>E</a:t>
            </a:r>
            <a:r>
              <a:rPr lang="en-US" sz="2000" dirty="0" smtClean="0"/>
              <a:t>uropean students.</a:t>
            </a:r>
            <a:endParaRPr lang="uk-UA" sz="2000" dirty="0"/>
          </a:p>
          <a:p>
            <a:endParaRPr lang="de-AT" sz="2000" dirty="0"/>
          </a:p>
        </p:txBody>
      </p:sp>
      <p:sp>
        <p:nvSpPr>
          <p:cNvPr id="3" name="Rechteck 2"/>
          <p:cNvSpPr/>
          <p:nvPr/>
        </p:nvSpPr>
        <p:spPr>
          <a:xfrm>
            <a:off x="406714" y="260648"/>
            <a:ext cx="8245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b="1" dirty="0" smtClean="0">
                <a:solidFill>
                  <a:schemeClr val="bg1"/>
                </a:solidFill>
              </a:rPr>
              <a:t>WP2 </a:t>
            </a:r>
            <a:r>
              <a:rPr lang="de-AT" b="1" dirty="0">
                <a:solidFill>
                  <a:schemeClr val="bg1"/>
                </a:solidFill>
              </a:rPr>
              <a:t>- </a:t>
            </a:r>
            <a:r>
              <a:rPr lang="en-US" b="1" dirty="0">
                <a:solidFill>
                  <a:schemeClr val="bg1"/>
                </a:solidFill>
              </a:rPr>
              <a:t>Education of early stage researchers in Ukraine</a:t>
            </a:r>
            <a:endParaRPr lang="de-AT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07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COBRA_Template">
  <a:themeElements>
    <a:clrScheme name="INCOBRA">
      <a:dk1>
        <a:srgbClr val="3F3F3F"/>
      </a:dk1>
      <a:lt1>
        <a:sysClr val="window" lastClr="FFFFFF"/>
      </a:lt1>
      <a:dk2>
        <a:srgbClr val="FFFFFF"/>
      </a:dk2>
      <a:lt2>
        <a:srgbClr val="EEECE1"/>
      </a:lt2>
      <a:accent1>
        <a:srgbClr val="304C92"/>
      </a:accent1>
      <a:accent2>
        <a:srgbClr val="95B540"/>
      </a:accent2>
      <a:accent3>
        <a:srgbClr val="FFCC33"/>
      </a:accent3>
      <a:accent4>
        <a:srgbClr val="FF9933"/>
      </a:accent4>
      <a:accent5>
        <a:srgbClr val="938953"/>
      </a:accent5>
      <a:accent6>
        <a:srgbClr val="974806"/>
      </a:accent6>
      <a:hlink>
        <a:srgbClr val="304C92"/>
      </a:hlink>
      <a:folHlink>
        <a:srgbClr val="95B540"/>
      </a:folHlink>
    </a:clrScheme>
    <a:fontScheme name="incobr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INCOBRA_Template</Template>
  <TotalTime>297</TotalTime>
  <Words>511</Words>
  <Application>Microsoft Macintosh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Times New Roman</vt:lpstr>
      <vt:lpstr>Arial</vt:lpstr>
      <vt:lpstr>INCOBRA_Template</vt:lpstr>
      <vt:lpstr>Boris Safronov, Neuronal Networks Group,  Institute of Cellular and Molecular Biology, Porto, Portugal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Zentrum für soziale Innovation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Horizon 2020 – Opportunities for participation</dc:title>
  <dc:creator>Gorazd Weiss</dc:creator>
  <cp:lastModifiedBy>Microsoft Office User</cp:lastModifiedBy>
  <cp:revision>144</cp:revision>
  <dcterms:created xsi:type="dcterms:W3CDTF">2018-06-18T10:30:57Z</dcterms:created>
  <dcterms:modified xsi:type="dcterms:W3CDTF">2020-06-21T18:38:59Z</dcterms:modified>
</cp:coreProperties>
</file>